
<file path=[Content_Types].xml><?xml version="1.0" encoding="utf-8"?>
<Types xmlns="http://schemas.openxmlformats.org/package/2006/content-types">
  <Default Extension="docx" ContentType="application/vnd.openxmlformats-officedocument.wordprocessingml.documen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1522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098B7-AEFB-4A97-AE2F-6996CE503339}" type="datetimeFigureOut">
              <a:rPr lang="en-US" smtClean="0"/>
              <a:t>12/13/2021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A5146C29-4FF0-41D2-A71E-46D1F9E5A2E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098B7-AEFB-4A97-AE2F-6996CE503339}" type="datetimeFigureOut">
              <a:rPr lang="en-US" smtClean="0"/>
              <a:t>12/13/2021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46C29-4FF0-41D2-A71E-46D1F9E5A2E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098B7-AEFB-4A97-AE2F-6996CE503339}" type="datetimeFigureOut">
              <a:rPr lang="en-US" smtClean="0"/>
              <a:t>12/13/2021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46C29-4FF0-41D2-A71E-46D1F9E5A2E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098B7-AEFB-4A97-AE2F-6996CE503339}" type="datetimeFigureOut">
              <a:rPr lang="en-US" smtClean="0"/>
              <a:t>12/13/2021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A5146C29-4FF0-41D2-A71E-46D1F9E5A2E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098B7-AEFB-4A97-AE2F-6996CE503339}" type="datetimeFigureOut">
              <a:rPr lang="en-US" smtClean="0"/>
              <a:t>12/13/2021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46C29-4FF0-41D2-A71E-46D1F9E5A2E4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098B7-AEFB-4A97-AE2F-6996CE503339}" type="datetimeFigureOut">
              <a:rPr lang="en-US" smtClean="0"/>
              <a:t>12/13/2021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46C29-4FF0-41D2-A71E-46D1F9E5A2E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098B7-AEFB-4A97-AE2F-6996CE503339}" type="datetimeFigureOut">
              <a:rPr lang="en-US" smtClean="0"/>
              <a:t>12/13/2021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A5146C29-4FF0-41D2-A71E-46D1F9E5A2E4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098B7-AEFB-4A97-AE2F-6996CE503339}" type="datetimeFigureOut">
              <a:rPr lang="en-US" smtClean="0"/>
              <a:t>12/13/2021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46C29-4FF0-41D2-A71E-46D1F9E5A2E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098B7-AEFB-4A97-AE2F-6996CE503339}" type="datetimeFigureOut">
              <a:rPr lang="en-US" smtClean="0"/>
              <a:t>12/13/2021</a:t>
            </a:fld>
            <a:endParaRPr lang="en-US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46C29-4FF0-41D2-A71E-46D1F9E5A2E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098B7-AEFB-4A97-AE2F-6996CE503339}" type="datetimeFigureOut">
              <a:rPr lang="en-US" smtClean="0"/>
              <a:t>12/13/2021</a:t>
            </a:fld>
            <a:endParaRPr lang="en-US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46C29-4FF0-41D2-A71E-46D1F9E5A2E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098B7-AEFB-4A97-AE2F-6996CE503339}" type="datetimeFigureOut">
              <a:rPr lang="en-US" smtClean="0"/>
              <a:t>12/13/2021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46C29-4FF0-41D2-A71E-46D1F9E5A2E4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D8098B7-AEFB-4A97-AE2F-6996CE503339}" type="datetimeFigureOut">
              <a:rPr lang="en-US" smtClean="0"/>
              <a:t>12/13/2021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A5146C29-4FF0-41D2-A71E-46D1F9E5A2E4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4.em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590800"/>
            <a:ext cx="8458200" cy="1222375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TASK # 1</a:t>
            </a:r>
            <a:br>
              <a:rPr lang="en-US" dirty="0"/>
            </a:br>
            <a:r>
              <a:rPr lang="en-US" dirty="0"/>
              <a:t>ESTIMATION OF WATER LOSSES AND EFFICIENCY OF AN IRRIGATION SYSTEM</a:t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248400" y="6172200"/>
            <a:ext cx="2895600" cy="533400"/>
          </a:xfrm>
        </p:spPr>
        <p:txBody>
          <a:bodyPr>
            <a:normAutofit fontScale="92500"/>
          </a:bodyPr>
          <a:lstStyle/>
          <a:p>
            <a:r>
              <a:rPr lang="en-US" dirty="0" err="1"/>
              <a:t>Aleksandar</a:t>
            </a:r>
            <a:r>
              <a:rPr lang="en-US" dirty="0"/>
              <a:t> </a:t>
            </a:r>
            <a:r>
              <a:rPr lang="en-US" dirty="0" err="1"/>
              <a:t>Komatina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96944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209800"/>
            <a:ext cx="8658947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716327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The technical losses </a:t>
            </a:r>
            <a:r>
              <a:rPr lang="en-US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</a:t>
            </a:r>
            <a:r>
              <a:rPr lang="en-US" i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US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524000"/>
            <a:ext cx="8686800" cy="898525"/>
          </a:xfrm>
        </p:spPr>
        <p:txBody>
          <a:bodyPr/>
          <a:lstStyle/>
          <a:p>
            <a:r>
              <a:rPr lang="en-US" dirty="0">
                <a:sym typeface="Symbol"/>
              </a:rPr>
              <a:t></a:t>
            </a:r>
            <a:r>
              <a:rPr lang="en-US" i="1" dirty="0"/>
              <a:t>V</a:t>
            </a:r>
            <a:r>
              <a:rPr lang="en-US" dirty="0"/>
              <a:t> = </a:t>
            </a:r>
            <a:r>
              <a:rPr lang="en-US" i="1" dirty="0" err="1"/>
              <a:t>V</a:t>
            </a:r>
            <a:r>
              <a:rPr lang="en-US" i="1" baseline="-25000" dirty="0" err="1"/>
              <a:t>dir</a:t>
            </a:r>
            <a:r>
              <a:rPr lang="en-US" dirty="0"/>
              <a:t> – </a:t>
            </a:r>
            <a:r>
              <a:rPr lang="en-US" i="1" dirty="0" err="1"/>
              <a:t>V</a:t>
            </a:r>
            <a:r>
              <a:rPr lang="en-US" i="1" baseline="-25000" dirty="0" err="1"/>
              <a:t>del</a:t>
            </a:r>
            <a:r>
              <a:rPr lang="en-US" dirty="0"/>
              <a:t> – </a:t>
            </a:r>
            <a:r>
              <a:rPr lang="en-US" dirty="0">
                <a:sym typeface="Symbol"/>
              </a:rPr>
              <a:t></a:t>
            </a:r>
            <a:r>
              <a:rPr lang="en-US" i="1" dirty="0"/>
              <a:t>U</a:t>
            </a:r>
            <a:r>
              <a:rPr lang="en-US" dirty="0"/>
              <a:t>, m</a:t>
            </a:r>
            <a:r>
              <a:rPr lang="en-US" baseline="30000" dirty="0"/>
              <a:t>3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04800" y="3124200"/>
            <a:ext cx="8610600" cy="64633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operational losses </a:t>
            </a:r>
            <a:r>
              <a:rPr lang="en-US" sz="3600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</a:t>
            </a:r>
            <a:r>
              <a:rPr lang="en-US" sz="3600" i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</a:t>
            </a:r>
            <a:r>
              <a:rPr lang="en-US" sz="3600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09600" y="4191000"/>
            <a:ext cx="6477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ym typeface="Symbol"/>
              </a:rPr>
              <a:t></a:t>
            </a:r>
            <a:r>
              <a:rPr lang="en-US" sz="3200" i="1" dirty="0"/>
              <a:t>Op = S</a:t>
            </a:r>
            <a:r>
              <a:rPr lang="en-US" sz="3200" dirty="0"/>
              <a:t> = </a:t>
            </a:r>
            <a:r>
              <a:rPr lang="en-US" sz="3200" i="1" dirty="0" err="1"/>
              <a:t>V</a:t>
            </a:r>
            <a:r>
              <a:rPr lang="en-US" sz="3200" i="1" baseline="-25000" dirty="0" err="1"/>
              <a:t>del</a:t>
            </a:r>
            <a:r>
              <a:rPr lang="en-US" sz="3200" dirty="0"/>
              <a:t> – </a:t>
            </a:r>
            <a:r>
              <a:rPr lang="en-US" sz="3200" i="1" dirty="0" err="1"/>
              <a:t>V</a:t>
            </a:r>
            <a:r>
              <a:rPr lang="en-US" sz="3200" i="1" baseline="-25000" dirty="0" err="1"/>
              <a:t>av</a:t>
            </a:r>
            <a:r>
              <a:rPr lang="en-US" sz="3200" dirty="0"/>
              <a:t>, m</a:t>
            </a:r>
            <a:r>
              <a:rPr lang="en-US" sz="3200" baseline="30000" dirty="0"/>
              <a:t>3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2639714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57800104"/>
              </p:ext>
            </p:extLst>
          </p:nvPr>
        </p:nvGraphicFramePr>
        <p:xfrm>
          <a:off x="31595" y="2133600"/>
          <a:ext cx="8749611" cy="346703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2" name="Document" r:id="rId3" imgW="6266498" imgH="2483596" progId="Word.Document.12">
                  <p:embed/>
                </p:oleObj>
              </mc:Choice>
              <mc:Fallback>
                <p:oleObj name="Document" r:id="rId3" imgW="6266498" imgH="2483596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1595" y="2133600"/>
                        <a:ext cx="8749611" cy="346703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838851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>
                <a:effectLst/>
              </a:rPr>
              <a:t>Estimation of Potential Water Savings </a:t>
            </a:r>
            <a:endParaRPr lang="en-US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33" t="3023"/>
          <a:stretch/>
        </p:blipFill>
        <p:spPr bwMode="auto">
          <a:xfrm>
            <a:off x="457200" y="1295400"/>
            <a:ext cx="8229600" cy="51789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264669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1" t="8467" r="7500" b="20152"/>
          <a:stretch/>
        </p:blipFill>
        <p:spPr bwMode="auto">
          <a:xfrm>
            <a:off x="457200" y="1600200"/>
            <a:ext cx="8001000" cy="487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631976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>
                <a:effectLst/>
              </a:rPr>
              <a:t>Losses and Technical Efficiencies of the Canal Subsections after Rehabilitation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𝑃𝑊𝑆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=</m:t>
                    </m:r>
                    <m:sSubSup>
                      <m:sSub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en-GB" i="1">
                            <a:latin typeface="Cambria Math" panose="02040503050406030204" pitchFamily="18" charset="0"/>
                          </a:rPr>
                          <m:t>𝑑𝑖𝑟</m:t>
                        </m:r>
                      </m:sub>
                      <m:sup>
                        <m:r>
                          <a:rPr lang="en-GB" i="1">
                            <a:latin typeface="Cambria Math" panose="02040503050406030204" pitchFamily="18" charset="0"/>
                          </a:rPr>
                          <m:t>𝑜𝑙𝑑</m:t>
                        </m:r>
                      </m:sup>
                    </m:sSubSup>
                    <m:r>
                      <a:rPr lang="en-GB" i="1">
                        <a:latin typeface="Cambria Math" panose="02040503050406030204" pitchFamily="18" charset="0"/>
                      </a:rPr>
                      <m:t>−</m:t>
                    </m:r>
                    <m:sSubSup>
                      <m:sSub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en-GB" i="1">
                            <a:latin typeface="Cambria Math" panose="02040503050406030204" pitchFamily="18" charset="0"/>
                          </a:rPr>
                          <m:t>𝑑𝑖𝑟</m:t>
                        </m:r>
                      </m:sub>
                      <m:sup>
                        <m:r>
                          <a:rPr lang="en-GB" i="1">
                            <a:latin typeface="Cambria Math" panose="02040503050406030204" pitchFamily="18" charset="0"/>
                          </a:rPr>
                          <m:t>𝑛𝑒𝑤</m:t>
                        </m:r>
                      </m:sup>
                    </m:sSubSup>
                    <m:r>
                      <a:rPr lang="en-GB">
                        <a:latin typeface="Cambria Math" panose="02040503050406030204" pitchFamily="18" charset="0"/>
                      </a:rPr>
                      <m:t>=53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GB">
                        <a:latin typeface="Cambria Math" panose="02040503050406030204" pitchFamily="18" charset="0"/>
                      </a:rPr>
                      <m:t>44=9</m:t>
                    </m:r>
                  </m:oMath>
                </a14:m>
                <a:r>
                  <a:rPr lang="en-US" dirty="0"/>
                  <a:t>mil.m</a:t>
                </a:r>
                <a:r>
                  <a:rPr lang="en-US" baseline="30000" dirty="0"/>
                  <a:t>3</a:t>
                </a:r>
              </a:p>
              <a:p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𝑅𝑃𝑊𝑆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Sup>
                          <m:sSubSup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𝑉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𝑑𝑖𝑟</m:t>
                            </m:r>
                          </m:sub>
                          <m:sup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𝑜𝑙𝑑</m:t>
                            </m:r>
                          </m:sup>
                        </m:sSubSup>
                        <m:r>
                          <a:rPr lang="en-US" i="1">
                            <a:latin typeface="Cambria Math" panose="02040503050406030204" pitchFamily="18" charset="0"/>
                          </a:rPr>
                          <m:t>−</m:t>
                        </m:r>
                        <m:sSubSup>
                          <m:sSubSup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𝑉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𝑑𝑖𝑟</m:t>
                            </m:r>
                          </m:sub>
                          <m:sup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𝑛𝑒𝑤</m:t>
                            </m:r>
                          </m:sup>
                        </m:sSubSup>
                      </m:num>
                      <m:den>
                        <m:sSubSup>
                          <m:sSubSup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𝑉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𝑑𝑖𝑟</m:t>
                            </m:r>
                          </m:sub>
                          <m:sup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𝑜𝑙𝑑</m:t>
                            </m:r>
                          </m:sup>
                        </m:sSubSup>
                      </m:den>
                    </m:f>
                    <m:r>
                      <a:rPr lang="en-US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</a:rPr>
                          <m:t>53−</m:t>
                        </m:r>
                        <m:r>
                          <a:rPr lang="en-US">
                            <a:latin typeface="Cambria Math" panose="02040503050406030204" pitchFamily="18" charset="0"/>
                          </a:rPr>
                          <m:t>44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</a:rPr>
                          <m:t>53</m:t>
                        </m:r>
                      </m:den>
                    </m:f>
                    <m:r>
                      <a:rPr lang="en-US">
                        <a:latin typeface="Cambria Math" panose="02040503050406030204" pitchFamily="18" charset="0"/>
                      </a:rPr>
                      <m:t>=0,169=17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%</m:t>
                    </m:r>
                  </m:oMath>
                </a14:m>
                <a:endParaRPr lang="en-US" dirty="0"/>
              </a:p>
              <a:p>
                <a:endParaRPr lang="en-US" dirty="0"/>
              </a:p>
              <a:p>
                <a:r>
                  <a:rPr lang="en-GB" i="1" dirty="0"/>
                  <a:t>RPWS</a:t>
                </a:r>
                <a:r>
                  <a:rPr lang="en-US" dirty="0"/>
                  <a:t>= (0,75 – 0,62)/0,75= 17%</a:t>
                </a:r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702" t="-53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800779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the </a:t>
            </a:r>
            <a:r>
              <a:rPr lang="en-US" i="1" dirty="0"/>
              <a:t>PWS</a:t>
            </a:r>
            <a:r>
              <a:rPr lang="en-US" dirty="0"/>
              <a:t> have to be estimated on the level of the entire IS, the value of </a:t>
            </a:r>
            <a:r>
              <a:rPr lang="en-US" i="1" dirty="0"/>
              <a:t>RPWS </a:t>
            </a:r>
            <a:r>
              <a:rPr lang="en-US" dirty="0"/>
              <a:t>will be different. The </a:t>
            </a:r>
            <a:r>
              <a:rPr lang="en-US" i="1" dirty="0" err="1"/>
              <a:t>PWS</a:t>
            </a:r>
            <a:r>
              <a:rPr lang="en-US" dirty="0" err="1"/>
              <a:t>for</a:t>
            </a:r>
            <a:r>
              <a:rPr lang="en-US" dirty="0"/>
              <a:t> the entire IS </a:t>
            </a:r>
            <a:r>
              <a:rPr lang="en-US" dirty="0" err="1"/>
              <a:t>are</a:t>
            </a:r>
            <a:r>
              <a:rPr lang="en-US" i="1" dirty="0" err="1"/>
              <a:t>PWS</a:t>
            </a:r>
            <a:r>
              <a:rPr lang="en-US" dirty="0"/>
              <a:t> = 9. While calculating </a:t>
            </a:r>
            <a:r>
              <a:rPr lang="en-US" i="1" dirty="0"/>
              <a:t>RPWS</a:t>
            </a:r>
            <a:r>
              <a:rPr lang="en-US" dirty="0"/>
              <a:t>, we should take into account that the overall consumption of the entire IS decreases by 9 units, thus it becomes </a:t>
            </a:r>
            <a:r>
              <a:rPr lang="en-GB" dirty="0"/>
              <a:t> = 100 – 9 = 91. (or 9 % RPWS for entire IS)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125396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29</TotalTime>
  <Words>168</Words>
  <Application>Microsoft Office PowerPoint</Application>
  <PresentationFormat>Презентация на цял екран (4:3)</PresentationFormat>
  <Paragraphs>14</Paragraphs>
  <Slides>8</Slides>
  <Notes>0</Notes>
  <HiddenSlides>0</HiddenSlides>
  <MMClips>0</MMClips>
  <ScaleCrop>false</ScaleCrop>
  <HeadingPairs>
    <vt:vector size="8" baseType="variant">
      <vt:variant>
        <vt:lpstr>Използвани шрифтове</vt:lpstr>
      </vt:variant>
      <vt:variant>
        <vt:i4>5</vt:i4>
      </vt:variant>
      <vt:variant>
        <vt:lpstr>Тема</vt:lpstr>
      </vt:variant>
      <vt:variant>
        <vt:i4>1</vt:i4>
      </vt:variant>
      <vt:variant>
        <vt:lpstr>Вградени OLE сървъри</vt:lpstr>
      </vt:variant>
      <vt:variant>
        <vt:i4>1</vt:i4>
      </vt:variant>
      <vt:variant>
        <vt:lpstr>Заглавия на слайдовете</vt:lpstr>
      </vt:variant>
      <vt:variant>
        <vt:i4>8</vt:i4>
      </vt:variant>
    </vt:vector>
  </HeadingPairs>
  <TitlesOfParts>
    <vt:vector size="15" baseType="lpstr">
      <vt:lpstr>Cambria Math</vt:lpstr>
      <vt:lpstr>Franklin Gothic Book</vt:lpstr>
      <vt:lpstr>Franklin Gothic Medium</vt:lpstr>
      <vt:lpstr>Times New Roman</vt:lpstr>
      <vt:lpstr>Wingdings 2</vt:lpstr>
      <vt:lpstr>Trek</vt:lpstr>
      <vt:lpstr>Document</vt:lpstr>
      <vt:lpstr>TASK # 1 ESTIMATION OF WATER LOSSES AND EFFICIENCY OF AN IRRIGATION SYSTEM </vt:lpstr>
      <vt:lpstr>Презентация на PowerPoint</vt:lpstr>
      <vt:lpstr>The technical losses V </vt:lpstr>
      <vt:lpstr>Презентация на PowerPoint</vt:lpstr>
      <vt:lpstr>Estimation of Potential Water Savings </vt:lpstr>
      <vt:lpstr>Презентация на PowerPoint</vt:lpstr>
      <vt:lpstr>Losses and Technical Efficiencies of the Canal Subsections after Rehabilitation</vt:lpstr>
      <vt:lpstr>CONCLUSION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TASK # 1 ESTIMATION OF WATER LOSSES AND EFFICIENCY OF AN IRRIGATION SYSTEM</dc:title>
  <dc:creator>Windows User</dc:creator>
  <cp:lastModifiedBy>Petar Filkov</cp:lastModifiedBy>
  <cp:revision>4</cp:revision>
  <dcterms:created xsi:type="dcterms:W3CDTF">2021-12-09T21:48:06Z</dcterms:created>
  <dcterms:modified xsi:type="dcterms:W3CDTF">2021-12-13T20:26:14Z</dcterms:modified>
</cp:coreProperties>
</file>